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1"/>
  </p:notesMasterIdLst>
  <p:sldIdLst>
    <p:sldId id="256" r:id="rId2"/>
    <p:sldId id="259" r:id="rId3"/>
    <p:sldId id="258" r:id="rId4"/>
    <p:sldId id="262" r:id="rId5"/>
    <p:sldId id="263" r:id="rId6"/>
    <p:sldId id="264" r:id="rId7"/>
    <p:sldId id="269" r:id="rId8"/>
    <p:sldId id="267" r:id="rId9"/>
    <p:sldId id="268" r:id="rId10"/>
  </p:sldIdLst>
  <p:sldSz cx="9144000" cy="5143500" type="screen16x9"/>
  <p:notesSz cx="6858000" cy="9144000"/>
  <p:embeddedFontLst>
    <p:embeddedFont>
      <p:font typeface="Source Code Pro Medium" panose="020B0604020202020204" charset="0"/>
      <p:regular r:id="rId12"/>
      <p:bold r:id="rId13"/>
      <p:italic r:id="rId14"/>
      <p:boldItalic r:id="rId15"/>
    </p:embeddedFont>
    <p:embeddedFont>
      <p:font typeface="Arabic Typesetting" panose="03020402040406030203" pitchFamily="66" charset="-78"/>
      <p:regular r:id="rId16"/>
    </p:embeddedFont>
    <p:embeddedFont>
      <p:font typeface="Arial Black" panose="020B0A04020102020204" pitchFamily="34" charset="0"/>
      <p:bold r:id="rId17"/>
    </p:embeddedFont>
    <p:embeddedFont>
      <p:font typeface="Bernard MT Condensed" panose="02050806060905020404" pitchFamily="18" charset="0"/>
      <p:regular r:id="rId18"/>
    </p:embeddedFont>
    <p:embeddedFont>
      <p:font typeface="Source Code Pro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6D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7" d="100"/>
          <a:sy n="87" d="100"/>
        </p:scale>
        <p:origin x="740" y="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jpeg>
</file>

<file path=ppt/media/image21.png>
</file>

<file path=ppt/media/image22.jpeg>
</file>

<file path=ppt/media/image23.png>
</file>

<file path=ppt/media/image24.png>
</file>

<file path=ppt/media/image25.jp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0c18b96182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0c18b96182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0c18b96182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0c18b96182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l titolo 1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23226" y="-152400"/>
            <a:ext cx="9176151" cy="89655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"/>
          <p:cNvSpPr txBox="1">
            <a:spLocks noGrp="1"/>
          </p:cNvSpPr>
          <p:nvPr>
            <p:ph type="ctrTitle"/>
          </p:nvPr>
        </p:nvSpPr>
        <p:spPr>
          <a:xfrm>
            <a:off x="639950" y="13275"/>
            <a:ext cx="8192400" cy="5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700"/>
              <a:buFont typeface="Source Code Pro"/>
              <a:buNone/>
              <a:defRPr sz="1700" b="1"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700"/>
              <a:buFont typeface="Source Code Pro"/>
              <a:buNone/>
              <a:defRPr sz="1700" b="1"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700"/>
              <a:buFont typeface="Source Code Pro"/>
              <a:buNone/>
              <a:defRPr sz="1700" b="1"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700"/>
              <a:buFont typeface="Source Code Pro"/>
              <a:buNone/>
              <a:defRPr sz="1700" b="1"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700"/>
              <a:buFont typeface="Source Code Pro"/>
              <a:buNone/>
              <a:defRPr sz="1700" b="1"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700"/>
              <a:buFont typeface="Source Code Pro"/>
              <a:buNone/>
              <a:defRPr sz="1700" b="1"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700"/>
              <a:buFont typeface="Source Code Pro"/>
              <a:buNone/>
              <a:defRPr sz="1700" b="1"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700"/>
              <a:buFont typeface="Source Code Pro"/>
              <a:buNone/>
              <a:defRPr sz="1700" b="1"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ubTitle" idx="1"/>
          </p:nvPr>
        </p:nvSpPr>
        <p:spPr>
          <a:xfrm>
            <a:off x="639900" y="1628625"/>
            <a:ext cx="81924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Code Pro Medium"/>
              <a:buNone/>
              <a:defRPr sz="1600">
                <a:solidFill>
                  <a:schemeClr val="dk1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Code Pro Medium"/>
              <a:buNone/>
              <a:defRPr sz="1600"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Code Pro Medium"/>
              <a:buNone/>
              <a:defRPr sz="1600"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Code Pro Medium"/>
              <a:buNone/>
              <a:defRPr sz="1600"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Code Pro Medium"/>
              <a:buNone/>
              <a:defRPr sz="1600"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Code Pro Medium"/>
              <a:buNone/>
              <a:defRPr sz="1600"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Code Pro Medium"/>
              <a:buNone/>
              <a:defRPr sz="1600"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Code Pro Medium"/>
              <a:buNone/>
              <a:defRPr sz="1600"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Code Pro Medium"/>
              <a:buNone/>
              <a:defRPr sz="1600"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  <p:sp>
        <p:nvSpPr>
          <p:cNvPr id="28" name="Google Shape;28;p4"/>
          <p:cNvSpPr txBox="1"/>
          <p:nvPr/>
        </p:nvSpPr>
        <p:spPr>
          <a:xfrm>
            <a:off x="759025" y="2277075"/>
            <a:ext cx="7248000" cy="20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29" name="Google Shape;29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1121" y="4694817"/>
            <a:ext cx="785727" cy="24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321" y="4622150"/>
            <a:ext cx="785741" cy="39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personalizzato 1">
  <p:cSld name="CUSTOM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23225" y="-152400"/>
            <a:ext cx="9850225" cy="15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714912" y="817675"/>
            <a:ext cx="11994025" cy="540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23223" y="-152400"/>
            <a:ext cx="9135473" cy="15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uoto 2">
  <p:cSld name="BLANK_2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14825" y="773225"/>
            <a:ext cx="11994025" cy="540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 rotWithShape="1">
          <a:blip r:embed="rId3">
            <a:alphaModFix/>
          </a:blip>
          <a:srcRect t="39544" r="64644"/>
          <a:stretch/>
        </p:blipFill>
        <p:spPr>
          <a:xfrm>
            <a:off x="7804775" y="-152400"/>
            <a:ext cx="1339223" cy="2290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/>
          <p:cNvPicPr preferRelativeResize="0"/>
          <p:nvPr/>
        </p:nvPicPr>
        <p:blipFill rotWithShape="1">
          <a:blip r:embed="rId4">
            <a:alphaModFix/>
          </a:blip>
          <a:srcRect t="56255" r="49879"/>
          <a:stretch/>
        </p:blipFill>
        <p:spPr>
          <a:xfrm>
            <a:off x="7245550" y="-152399"/>
            <a:ext cx="1898450" cy="165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uoto 1">
  <p:cSld name="BLANK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714912" y="817675"/>
            <a:ext cx="11994025" cy="540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23225" y="-152400"/>
            <a:ext cx="9850225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1121" y="4694817"/>
            <a:ext cx="785727" cy="24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9321" y="4622150"/>
            <a:ext cx="785741" cy="39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ECECE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ED6D52"/>
              </a:buClr>
              <a:buSzPts val="1800"/>
              <a:buFont typeface="Source Code Pro"/>
              <a:buNone/>
              <a:defRPr sz="1800" b="1">
                <a:solidFill>
                  <a:srgbClr val="ED6D5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ED6D52"/>
              </a:buClr>
              <a:buSzPts val="1800"/>
              <a:buFont typeface="Source Code Pro"/>
              <a:buNone/>
              <a:defRPr sz="1800" b="1">
                <a:solidFill>
                  <a:srgbClr val="ED6D5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ED6D52"/>
              </a:buClr>
              <a:buSzPts val="1800"/>
              <a:buFont typeface="Source Code Pro"/>
              <a:buNone/>
              <a:defRPr sz="1800" b="1">
                <a:solidFill>
                  <a:srgbClr val="ED6D5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ED6D52"/>
              </a:buClr>
              <a:buSzPts val="1800"/>
              <a:buFont typeface="Source Code Pro"/>
              <a:buNone/>
              <a:defRPr sz="1800" b="1">
                <a:solidFill>
                  <a:srgbClr val="ED6D5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ED6D52"/>
              </a:buClr>
              <a:buSzPts val="1800"/>
              <a:buFont typeface="Source Code Pro"/>
              <a:buNone/>
              <a:defRPr sz="1800" b="1">
                <a:solidFill>
                  <a:srgbClr val="ED6D5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ED6D52"/>
              </a:buClr>
              <a:buSzPts val="1800"/>
              <a:buFont typeface="Source Code Pro"/>
              <a:buNone/>
              <a:defRPr sz="1800" b="1">
                <a:solidFill>
                  <a:srgbClr val="ED6D5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ED6D52"/>
              </a:buClr>
              <a:buSzPts val="1800"/>
              <a:buFont typeface="Source Code Pro"/>
              <a:buNone/>
              <a:defRPr sz="1800" b="1">
                <a:solidFill>
                  <a:srgbClr val="ED6D5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ED6D52"/>
              </a:buClr>
              <a:buSzPts val="1800"/>
              <a:buFont typeface="Source Code Pro"/>
              <a:buNone/>
              <a:defRPr sz="1800" b="1">
                <a:solidFill>
                  <a:srgbClr val="ED6D5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ED6D52"/>
              </a:buClr>
              <a:buSzPts val="1800"/>
              <a:buFont typeface="Source Code Pro"/>
              <a:buNone/>
              <a:defRPr sz="1800" b="1">
                <a:solidFill>
                  <a:srgbClr val="ED6D5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D6D52"/>
              </a:buClr>
              <a:buSzPts val="1800"/>
              <a:buFont typeface="Source Code Pro"/>
              <a:buChar char="●"/>
              <a:defRPr sz="1800" b="1">
                <a:solidFill>
                  <a:srgbClr val="ED6D5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○"/>
              <a:defRPr b="1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■"/>
              <a:defRPr b="1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●"/>
              <a:defRPr b="1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○"/>
              <a:defRPr b="1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■"/>
              <a:defRPr b="1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●"/>
              <a:defRPr b="1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○"/>
              <a:defRPr b="1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■"/>
              <a:defRPr b="1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 rot="10800000">
            <a:off x="2" y="-152400"/>
            <a:ext cx="9138048" cy="1524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hyperlink" Target="https://github.com/crs4/QuantumCodeChallengeHackatho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tPabloCode/QUANT-ino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7/s00500-022-07200-x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9.png"/><Relationship Id="rId5" Type="http://schemas.openxmlformats.org/officeDocument/2006/relationships/hyperlink" Target="https://github.com/GitPabloCode/QUANT-ino" TargetMode="Externa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www.youtube.com/watch?v=Q6rhuSUnB9Q" TargetMode="Externa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CEB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8283" y="4850"/>
            <a:ext cx="9262282" cy="5214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010" y="1914146"/>
            <a:ext cx="6211614" cy="2798837"/>
          </a:xfrm>
          <a:prstGeom prst="rect">
            <a:avLst/>
          </a:prstGeom>
        </p:spPr>
      </p:pic>
      <p:sp>
        <p:nvSpPr>
          <p:cNvPr id="3" name="CasellaDiTesto 2"/>
          <p:cNvSpPr txBox="1"/>
          <p:nvPr/>
        </p:nvSpPr>
        <p:spPr>
          <a:xfrm>
            <a:off x="1203590" y="1564089"/>
            <a:ext cx="3124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>
                <a:solidFill>
                  <a:srgbClr val="ED6D52"/>
                </a:solidFill>
                <a:latin typeface="Arial Black" panose="020B0A04020102020204" pitchFamily="34" charset="0"/>
              </a:rPr>
              <a:t>@Beatrice Donelli</a:t>
            </a:r>
            <a:endParaRPr lang="en-GB" b="1" dirty="0">
              <a:solidFill>
                <a:srgbClr val="ED6D52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30230" y="2025754"/>
            <a:ext cx="2273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>
                <a:solidFill>
                  <a:srgbClr val="ED6D52"/>
                </a:solidFill>
                <a:latin typeface="Arial Black" panose="020B0A04020102020204" pitchFamily="34" charset="0"/>
              </a:rPr>
              <a:t>@Domenico Canzonieri</a:t>
            </a:r>
            <a:endParaRPr lang="en-GB" b="1" dirty="0">
              <a:solidFill>
                <a:srgbClr val="ED6D52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4466594" y="1518303"/>
            <a:ext cx="26880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>
                <a:solidFill>
                  <a:srgbClr val="ED6D52"/>
                </a:solidFill>
                <a:latin typeface="Arial Black" panose="020B0A04020102020204" pitchFamily="34" charset="0"/>
              </a:rPr>
              <a:t>@Paolo Marino</a:t>
            </a:r>
            <a:endParaRPr lang="en-GB" b="1" dirty="0">
              <a:solidFill>
                <a:srgbClr val="ED6D52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7543800" y="2488396"/>
            <a:ext cx="15450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>
                <a:solidFill>
                  <a:srgbClr val="ED6D52"/>
                </a:solidFill>
                <a:latin typeface="Arial Black" panose="020B0A04020102020204" pitchFamily="34" charset="0"/>
              </a:rPr>
              <a:t>@</a:t>
            </a:r>
            <a:r>
              <a:rPr lang="it-IT" sz="2400" b="1" dirty="0" err="1" smtClean="0">
                <a:solidFill>
                  <a:srgbClr val="ED6D52"/>
                </a:solidFill>
                <a:latin typeface="Arial Black" panose="020B0A04020102020204" pitchFamily="34" charset="0"/>
              </a:rPr>
              <a:t>Silviu</a:t>
            </a:r>
            <a:r>
              <a:rPr lang="it-IT" sz="2400" b="1" dirty="0" smtClean="0">
                <a:solidFill>
                  <a:srgbClr val="ED6D52"/>
                </a:solidFill>
                <a:latin typeface="Arial Black" panose="020B0A04020102020204" pitchFamily="34" charset="0"/>
              </a:rPr>
              <a:t> </a:t>
            </a:r>
            <a:r>
              <a:rPr lang="it-IT" sz="2400" b="1" dirty="0">
                <a:solidFill>
                  <a:srgbClr val="ED6D52"/>
                </a:solidFill>
                <a:latin typeface="Arial Black" panose="020B0A04020102020204" pitchFamily="34" charset="0"/>
              </a:rPr>
              <a:t>Robert </a:t>
            </a:r>
            <a:r>
              <a:rPr lang="it-IT" sz="2400" b="1" dirty="0" err="1">
                <a:solidFill>
                  <a:srgbClr val="ED6D52"/>
                </a:solidFill>
                <a:latin typeface="Arial Black" panose="020B0A04020102020204" pitchFamily="34" charset="0"/>
              </a:rPr>
              <a:t>Plesoiu</a:t>
            </a:r>
            <a:endParaRPr lang="en-GB" b="1" dirty="0">
              <a:solidFill>
                <a:srgbClr val="ED6D52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0" y="31188"/>
            <a:ext cx="7772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600" b="1" dirty="0" smtClean="0">
                <a:solidFill>
                  <a:srgbClr val="ED6D52"/>
                </a:solidFill>
                <a:latin typeface="Bernard MT Condensed" panose="02050806060905020404" pitchFamily="18" charset="0"/>
              </a:rPr>
              <a:t>TEAM QUANT-INO</a:t>
            </a:r>
            <a:endParaRPr lang="en-GB" sz="1100" b="1" dirty="0">
              <a:solidFill>
                <a:srgbClr val="ED6D52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1328556" y="4744238"/>
            <a:ext cx="6276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hlinkClick r:id="rId4"/>
              </a:rPr>
              <a:t>https://</a:t>
            </a:r>
            <a:r>
              <a:rPr lang="en-GB" sz="1800" dirty="0" smtClean="0">
                <a:hlinkClick r:id="rId4"/>
              </a:rPr>
              <a:t>github.com/crs4/QuantumCodeChallengeHackathon</a:t>
            </a:r>
            <a:r>
              <a:rPr lang="en-GB" sz="1800" dirty="0" smtClean="0"/>
              <a:t> </a:t>
            </a:r>
            <a:endParaRPr lang="en-GB" sz="1100" dirty="0"/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863" y="4712983"/>
            <a:ext cx="388147" cy="38814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2;p19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9144000" cy="6349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3200" dirty="0">
                <a:solidFill>
                  <a:schemeClr val="bg1"/>
                </a:solidFill>
              </a:rPr>
              <a:t>IDEA </a:t>
            </a:r>
            <a:r>
              <a:rPr lang="en-US" sz="3200" dirty="0" smtClean="0">
                <a:solidFill>
                  <a:schemeClr val="bg1"/>
                </a:solidFill>
              </a:rPr>
              <a:t>Simulation Zone: </a:t>
            </a:r>
            <a:r>
              <a:rPr lang="en-US" sz="3200" dirty="0">
                <a:solidFill>
                  <a:schemeClr val="bg1"/>
                </a:solidFill>
              </a:rPr>
              <a:t>Cagliari – </a:t>
            </a:r>
            <a:r>
              <a:rPr lang="en-US" sz="3200" dirty="0" smtClean="0">
                <a:solidFill>
                  <a:schemeClr val="bg1"/>
                </a:solidFill>
              </a:rPr>
              <a:t>001</a:t>
            </a:r>
            <a:endParaRPr sz="3200" dirty="0"/>
          </a:p>
        </p:txBody>
      </p:sp>
      <p:sp>
        <p:nvSpPr>
          <p:cNvPr id="5" name="CasellaDiTesto 4"/>
          <p:cNvSpPr txBox="1"/>
          <p:nvPr/>
        </p:nvSpPr>
        <p:spPr>
          <a:xfrm>
            <a:off x="194733" y="981069"/>
            <a:ext cx="255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ED6D52"/>
                </a:solidFill>
                <a:latin typeface="Bernard MT Condensed" panose="02050806060905020404" pitchFamily="18" charset="0"/>
              </a:rPr>
              <a:t>Monitoring</a:t>
            </a:r>
            <a:r>
              <a:rPr lang="en-US" sz="1200" dirty="0" smtClean="0">
                <a:solidFill>
                  <a:schemeClr val="bg1"/>
                </a:solidFill>
              </a:rPr>
              <a:t> </a:t>
            </a:r>
            <a:endParaRPr lang="en-GB" sz="1200" dirty="0"/>
          </a:p>
        </p:txBody>
      </p:sp>
      <p:sp>
        <p:nvSpPr>
          <p:cNvPr id="7" name="Rettangolo 6"/>
          <p:cNvSpPr/>
          <p:nvPr/>
        </p:nvSpPr>
        <p:spPr>
          <a:xfrm>
            <a:off x="2870200" y="4509657"/>
            <a:ext cx="6273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hlinkClick r:id="rId3"/>
              </a:rPr>
              <a:t>https://</a:t>
            </a:r>
            <a:r>
              <a:rPr lang="en-GB" sz="2400" dirty="0" smtClean="0">
                <a:hlinkClick r:id="rId3"/>
              </a:rPr>
              <a:t>github.com/GitPabloCode/QUANT-ino</a:t>
            </a:r>
            <a:r>
              <a:rPr lang="en-GB" sz="2400" dirty="0" smtClean="0"/>
              <a:t> </a:t>
            </a:r>
            <a:endParaRPr lang="en-GB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521" y="4570649"/>
            <a:ext cx="339679" cy="339679"/>
          </a:xfrm>
          <a:prstGeom prst="rect">
            <a:avLst/>
          </a:prstGeom>
        </p:spPr>
      </p:pic>
      <p:pic>
        <p:nvPicPr>
          <p:cNvPr id="2" name="Immagin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1218" y="997861"/>
            <a:ext cx="6296562" cy="353035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8E4CF843-51A6-DFC2-C37B-62A752239C62}"/>
              </a:ext>
            </a:extLst>
          </p:cNvPr>
          <p:cNvSpPr txBox="1">
            <a:spLocks/>
          </p:cNvSpPr>
          <p:nvPr/>
        </p:nvSpPr>
        <p:spPr>
          <a:xfrm>
            <a:off x="245446" y="76201"/>
            <a:ext cx="6036821" cy="770467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i="1" dirty="0" smtClean="0">
                <a:solidFill>
                  <a:srgbClr val="ED6D52"/>
                </a:solidFill>
              </a:rPr>
              <a:t>Q – means clustering</a:t>
            </a:r>
            <a:endParaRPr lang="en-US" sz="4400" b="1" i="1" dirty="0">
              <a:solidFill>
                <a:srgbClr val="ED6D52"/>
              </a:solidFill>
            </a:endParaRPr>
          </a:p>
        </p:txBody>
      </p:sp>
      <p:pic>
        <p:nvPicPr>
          <p:cNvPr id="11" name="Immagin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781" y="76201"/>
            <a:ext cx="2723219" cy="279400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130C4C2-CE28-04DD-7590-4C815202D0DF}"/>
              </a:ext>
            </a:extLst>
          </p:cNvPr>
          <p:cNvSpPr txBox="1">
            <a:spLocks/>
          </p:cNvSpPr>
          <p:nvPr/>
        </p:nvSpPr>
        <p:spPr>
          <a:xfrm>
            <a:off x="169246" y="839792"/>
            <a:ext cx="6251535" cy="8207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smtClean="0">
                <a:ea typeface="+mn-lt"/>
                <a:cs typeface="+mn-lt"/>
              </a:rPr>
              <a:t>Quantum k-means clustering is optimal for unsupervised learning to detect pattern and </a:t>
            </a:r>
            <a:r>
              <a:rPr lang="en-US" sz="1800" b="1" dirty="0" smtClean="0">
                <a:ea typeface="+mn-lt"/>
                <a:cs typeface="+mn-lt"/>
              </a:rPr>
              <a:t>anomalies</a:t>
            </a:r>
            <a:r>
              <a:rPr lang="en-US" sz="1800" dirty="0" smtClean="0">
                <a:ea typeface="+mn-lt"/>
                <a:cs typeface="+mn-lt"/>
              </a:rPr>
              <a:t> in dataset</a:t>
            </a:r>
            <a:endParaRPr lang="en-US" sz="1800" dirty="0"/>
          </a:p>
        </p:txBody>
      </p:sp>
      <p:sp>
        <p:nvSpPr>
          <p:cNvPr id="13" name="Rettangolo 12"/>
          <p:cNvSpPr/>
          <p:nvPr/>
        </p:nvSpPr>
        <p:spPr>
          <a:xfrm>
            <a:off x="169247" y="1685456"/>
            <a:ext cx="445172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 smtClean="0">
                <a:ea typeface="+mn-lt"/>
                <a:cs typeface="+mn-lt"/>
              </a:rPr>
              <a:t>The </a:t>
            </a:r>
            <a:r>
              <a:rPr lang="en-GB" sz="1800" dirty="0">
                <a:ea typeface="+mn-lt"/>
                <a:cs typeface="+mn-lt"/>
              </a:rPr>
              <a:t>proposed </a:t>
            </a:r>
            <a:r>
              <a:rPr lang="en-GB" sz="1800" b="1" dirty="0">
                <a:ea typeface="+mn-lt"/>
                <a:cs typeface="+mn-lt"/>
              </a:rPr>
              <a:t>methodology</a:t>
            </a:r>
            <a:r>
              <a:rPr lang="en-GB" sz="1800" dirty="0">
                <a:ea typeface="+mn-lt"/>
                <a:cs typeface="+mn-lt"/>
              </a:rPr>
              <a:t> involves </a:t>
            </a:r>
            <a:r>
              <a:rPr lang="en-GB" sz="1800" dirty="0" err="1">
                <a:ea typeface="+mn-lt"/>
                <a:cs typeface="+mn-lt"/>
              </a:rPr>
              <a:t>preprocessing</a:t>
            </a:r>
            <a:r>
              <a:rPr lang="en-GB" sz="1800" dirty="0">
                <a:ea typeface="+mn-lt"/>
                <a:cs typeface="+mn-lt"/>
              </a:rPr>
              <a:t> a dataset, converting the classical data to quantum states and calculating distances using a quantum circuit</a:t>
            </a:r>
            <a:r>
              <a:rPr lang="en-GB" sz="1800" dirty="0" smtClean="0">
                <a:ea typeface="+mn-lt"/>
                <a:cs typeface="+mn-lt"/>
              </a:rPr>
              <a:t>.</a:t>
            </a:r>
            <a:endParaRPr lang="en-US" sz="1800" dirty="0"/>
          </a:p>
        </p:txBody>
      </p:sp>
      <p:sp>
        <p:nvSpPr>
          <p:cNvPr id="14" name="Rettangolo 13"/>
          <p:cNvSpPr/>
          <p:nvPr/>
        </p:nvSpPr>
        <p:spPr>
          <a:xfrm>
            <a:off x="169246" y="3299315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800" dirty="0" smtClean="0">
                <a:ea typeface="+mn-lt"/>
                <a:cs typeface="+mn-lt"/>
              </a:rPr>
              <a:t>The </a:t>
            </a:r>
            <a:r>
              <a:rPr lang="en-GB" sz="1800" b="1" dirty="0">
                <a:ea typeface="+mn-lt"/>
                <a:cs typeface="+mn-lt"/>
              </a:rPr>
              <a:t>quantum</a:t>
            </a:r>
            <a:r>
              <a:rPr lang="en-GB" sz="1800" dirty="0">
                <a:ea typeface="+mn-lt"/>
                <a:cs typeface="+mn-lt"/>
              </a:rPr>
              <a:t> approach showed </a:t>
            </a:r>
            <a:r>
              <a:rPr lang="en-GB" sz="1800" b="1" dirty="0">
                <a:ea typeface="+mn-lt"/>
                <a:cs typeface="+mn-lt"/>
              </a:rPr>
              <a:t>improvements</a:t>
            </a:r>
            <a:r>
              <a:rPr lang="en-GB" sz="1800" dirty="0">
                <a:ea typeface="+mn-lt"/>
                <a:cs typeface="+mn-lt"/>
              </a:rPr>
              <a:t> in processing time and clustering performance compared to classical K-means. The results showed improved accuracy, sensitivity and reduced processing times.</a:t>
            </a:r>
            <a:endParaRPr lang="en-US" sz="1800" dirty="0"/>
          </a:p>
        </p:txBody>
      </p:sp>
      <p:sp>
        <p:nvSpPr>
          <p:cNvPr id="15" name="Rettangolo 14"/>
          <p:cNvSpPr/>
          <p:nvPr/>
        </p:nvSpPr>
        <p:spPr>
          <a:xfrm>
            <a:off x="1" y="4220170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GB" sz="1800" dirty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 </a:t>
            </a:r>
            <a:r>
              <a:rPr lang="en-GB" sz="1800" dirty="0" err="1">
                <a:latin typeface="Arabic Typesetting" panose="03020402040406030203" pitchFamily="66" charset="-78"/>
                <a:cs typeface="Arabic Typesetting" panose="03020402040406030203" pitchFamily="66" charset="-78"/>
              </a:rPr>
              <a:t>Kavitha</a:t>
            </a:r>
            <a:r>
              <a:rPr lang="en-GB" sz="1800" dirty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, S. S., &amp; </a:t>
            </a:r>
            <a:r>
              <a:rPr lang="en-GB" sz="1800" dirty="0" err="1">
                <a:latin typeface="Arabic Typesetting" panose="03020402040406030203" pitchFamily="66" charset="-78"/>
                <a:cs typeface="Arabic Typesetting" panose="03020402040406030203" pitchFamily="66" charset="-78"/>
              </a:rPr>
              <a:t>Kaulgud</a:t>
            </a:r>
            <a:r>
              <a:rPr lang="en-GB" sz="1800" dirty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, N. (2022). </a:t>
            </a:r>
            <a:r>
              <a:rPr lang="en-GB" sz="1800" dirty="0" smtClean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“Quantum </a:t>
            </a:r>
            <a:r>
              <a:rPr lang="en-GB" sz="1800" dirty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K-means clustering method for detecting heart disease using quantum circuit approach</a:t>
            </a:r>
            <a:r>
              <a:rPr lang="en-GB" sz="1800" dirty="0" smtClean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.“ In </a:t>
            </a:r>
            <a:r>
              <a:rPr lang="en-GB" sz="1800" dirty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Soft Computing (Vol. 27, Issue 18, pp. 13255–13268). Springer Science and Business Media LLC. </a:t>
            </a:r>
            <a:r>
              <a:rPr lang="en-GB" sz="1800" dirty="0">
                <a:latin typeface="Arabic Typesetting" panose="03020402040406030203" pitchFamily="66" charset="-78"/>
                <a:cs typeface="Arabic Typesetting" panose="03020402040406030203" pitchFamily="66" charset="-78"/>
                <a:hlinkClick r:id="rId3"/>
              </a:rPr>
              <a:t>https://</a:t>
            </a:r>
            <a:r>
              <a:rPr lang="en-GB" sz="1800" dirty="0" smtClean="0">
                <a:latin typeface="Arabic Typesetting" panose="03020402040406030203" pitchFamily="66" charset="-78"/>
                <a:cs typeface="Arabic Typesetting" panose="03020402040406030203" pitchFamily="66" charset="-78"/>
                <a:hlinkClick r:id="rId3"/>
              </a:rPr>
              <a:t>doi.org/10.1007/s00500-022-07200-x</a:t>
            </a:r>
            <a:r>
              <a:rPr lang="en-GB" sz="1800" dirty="0" smtClean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 </a:t>
            </a:r>
            <a:endParaRPr lang="en-GB" sz="1800" dirty="0"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  <p:pic>
        <p:nvPicPr>
          <p:cNvPr id="16" name="Immagine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5076" y="1485713"/>
            <a:ext cx="1257501" cy="979148"/>
          </a:xfrm>
          <a:prstGeom prst="rect">
            <a:avLst/>
          </a:prstGeom>
        </p:spPr>
      </p:pic>
      <p:pic>
        <p:nvPicPr>
          <p:cNvPr id="17" name="Immagine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3115" y="2520402"/>
            <a:ext cx="1749336" cy="747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692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CB977-BC48-EC49-29D4-D2A94AF8C2F3}"/>
              </a:ext>
            </a:extLst>
          </p:cNvPr>
          <p:cNvSpPr txBox="1">
            <a:spLocks/>
          </p:cNvSpPr>
          <p:nvPr/>
        </p:nvSpPr>
        <p:spPr>
          <a:xfrm>
            <a:off x="190401" y="259800"/>
            <a:ext cx="5278728" cy="728550"/>
          </a:xfrm>
          <a:prstGeom prst="rect">
            <a:avLst/>
          </a:prstGeom>
        </p:spPr>
        <p:txBody>
          <a:bodyPr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 smtClean="0">
                <a:solidFill>
                  <a:srgbClr val="ED6D52"/>
                </a:solidFill>
              </a:rPr>
              <a:t>IMPLEMENTATION</a:t>
            </a:r>
            <a:endParaRPr lang="en-US" sz="4400" b="1" dirty="0">
              <a:solidFill>
                <a:srgbClr val="ED6D52"/>
              </a:solidFill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108" y="1430231"/>
            <a:ext cx="2390588" cy="2032000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259800"/>
            <a:ext cx="2896096" cy="798826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64" y="1130308"/>
            <a:ext cx="5379321" cy="3464552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1633931" y="4690868"/>
            <a:ext cx="6273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800" dirty="0">
                <a:hlinkClick r:id="rId5"/>
              </a:rPr>
              <a:t>https://</a:t>
            </a:r>
            <a:r>
              <a:rPr lang="en-GB" sz="1800" dirty="0" smtClean="0">
                <a:hlinkClick r:id="rId5"/>
              </a:rPr>
              <a:t>github.com/GitPabloCode/QUANT-ino</a:t>
            </a:r>
            <a:r>
              <a:rPr lang="en-GB" sz="1800" dirty="0" smtClean="0"/>
              <a:t> </a:t>
            </a:r>
            <a:endParaRPr lang="en-GB" sz="1100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4252" y="4705695"/>
            <a:ext cx="339679" cy="339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249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2864044" cy="2070100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2300" y="0"/>
            <a:ext cx="2553458" cy="207010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A2CB977-BC48-EC49-29D4-D2A94AF8C2F3}"/>
              </a:ext>
            </a:extLst>
          </p:cNvPr>
          <p:cNvSpPr txBox="1">
            <a:spLocks/>
          </p:cNvSpPr>
          <p:nvPr/>
        </p:nvSpPr>
        <p:spPr>
          <a:xfrm>
            <a:off x="5715758" y="1168781"/>
            <a:ext cx="3428242" cy="901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i="1" dirty="0" smtClean="0">
                <a:solidFill>
                  <a:srgbClr val="ED6D52"/>
                </a:solidFill>
              </a:rPr>
              <a:t>Cagliari - 001</a:t>
            </a:r>
            <a:endParaRPr lang="en-US" sz="4000" b="1" i="1" dirty="0">
              <a:solidFill>
                <a:srgbClr val="ED6D52"/>
              </a:solidFill>
            </a:endParaRP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8446" y="3435016"/>
            <a:ext cx="1708484" cy="1708484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4776805" y="2500218"/>
            <a:ext cx="31089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i="1" dirty="0"/>
              <a:t>CityGen3D is a Unity plugin for procedurally generating 3D cities using real map data such as </a:t>
            </a:r>
            <a:r>
              <a:rPr lang="en-GB" sz="1800" i="1" dirty="0" err="1"/>
              <a:t>OpenStreetMap</a:t>
            </a:r>
            <a:r>
              <a:rPr lang="en-GB" sz="1800" i="1" dirty="0"/>
              <a:t>.</a:t>
            </a:r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54300"/>
            <a:ext cx="4406557" cy="2489200"/>
          </a:xfrm>
          <a:prstGeom prst="rect">
            <a:avLst/>
          </a:prstGeom>
        </p:spPr>
      </p:pic>
      <p:pic>
        <p:nvPicPr>
          <p:cNvPr id="11" name="Immagin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5938" y="156405"/>
            <a:ext cx="2704201" cy="99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687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EFA68D6-02BF-A477-0AA3-7C864902A7BE}"/>
              </a:ext>
            </a:extLst>
          </p:cNvPr>
          <p:cNvSpPr txBox="1">
            <a:spLocks/>
          </p:cNvSpPr>
          <p:nvPr/>
        </p:nvSpPr>
        <p:spPr>
          <a:xfrm>
            <a:off x="111419" y="80469"/>
            <a:ext cx="2160859" cy="967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rgbClr val="ED6D52"/>
                </a:solidFill>
              </a:rPr>
              <a:t>VIDEO</a:t>
            </a:r>
            <a:endParaRPr lang="en-US" sz="4800" b="1" dirty="0">
              <a:solidFill>
                <a:srgbClr val="ED6D52"/>
              </a:solidFill>
            </a:endParaRP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877" y="1090095"/>
            <a:ext cx="5886763" cy="3325347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378" y="4466246"/>
            <a:ext cx="813761" cy="563275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6060" y="88133"/>
            <a:ext cx="2446570" cy="900338"/>
          </a:xfrm>
          <a:prstGeom prst="rect">
            <a:avLst/>
          </a:prstGeom>
        </p:spPr>
      </p:pic>
      <p:sp>
        <p:nvSpPr>
          <p:cNvPr id="9" name="CasellaDiTesto 8"/>
          <p:cNvSpPr txBox="1"/>
          <p:nvPr/>
        </p:nvSpPr>
        <p:spPr>
          <a:xfrm>
            <a:off x="1691640" y="4563217"/>
            <a:ext cx="5966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hlinkClick r:id="rId5"/>
              </a:rPr>
              <a:t>https://</a:t>
            </a:r>
            <a:r>
              <a:rPr lang="en-GB" sz="1800" dirty="0" smtClean="0">
                <a:hlinkClick r:id="rId5"/>
              </a:rPr>
              <a:t>www.youtube.com/watch?v=Q6rhuSUnB9Q</a:t>
            </a:r>
            <a:r>
              <a:rPr lang="en-GB" sz="1800" dirty="0" smtClean="0"/>
              <a:t> 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1772742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75173-1A9E-8C7F-4375-DDA18473789A}"/>
              </a:ext>
            </a:extLst>
          </p:cNvPr>
          <p:cNvSpPr txBox="1">
            <a:spLocks/>
          </p:cNvSpPr>
          <p:nvPr/>
        </p:nvSpPr>
        <p:spPr>
          <a:xfrm>
            <a:off x="445571" y="124744"/>
            <a:ext cx="5399403" cy="1246856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6500" b="1" dirty="0" smtClean="0">
                <a:solidFill>
                  <a:srgbClr val="ED6D52"/>
                </a:solidFill>
              </a:rPr>
              <a:t>PROPOSALS</a:t>
            </a:r>
            <a:r>
              <a:rPr lang="en-US" sz="4400" b="1" dirty="0" smtClean="0">
                <a:solidFill>
                  <a:srgbClr val="ED6D52"/>
                </a:solidFill>
              </a:rPr>
              <a:t> </a:t>
            </a:r>
          </a:p>
          <a:p>
            <a:r>
              <a:rPr lang="en-US" sz="4400" b="1" dirty="0">
                <a:solidFill>
                  <a:srgbClr val="ED6D52"/>
                </a:solidFill>
              </a:rPr>
              <a:t>(</a:t>
            </a:r>
            <a:r>
              <a:rPr lang="en-US" sz="4400" b="1" dirty="0" smtClean="0">
                <a:solidFill>
                  <a:srgbClr val="ED6D52"/>
                </a:solidFill>
              </a:rPr>
              <a:t>to improve the project)</a:t>
            </a:r>
            <a:endParaRPr lang="en-US" sz="4800" b="1" dirty="0">
              <a:solidFill>
                <a:srgbClr val="ED6D52"/>
              </a:solidFill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216537" y="1572604"/>
            <a:ext cx="5285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b="1" dirty="0" smtClean="0"/>
              <a:t>Real time </a:t>
            </a:r>
            <a:r>
              <a:rPr lang="it-IT" sz="1800" dirty="0" smtClean="0"/>
              <a:t>data </a:t>
            </a:r>
            <a:r>
              <a:rPr lang="it-IT" sz="1800" dirty="0" err="1" smtClean="0"/>
              <a:t>thanks</a:t>
            </a:r>
            <a:r>
              <a:rPr lang="it-IT" sz="1800" dirty="0" smtClean="0"/>
              <a:t> to </a:t>
            </a:r>
            <a:r>
              <a:rPr lang="it-IT" sz="1800" dirty="0" err="1" smtClean="0"/>
              <a:t>improvement</a:t>
            </a:r>
            <a:r>
              <a:rPr lang="it-IT" sz="1800" dirty="0" smtClean="0"/>
              <a:t> of data processing with </a:t>
            </a:r>
            <a:r>
              <a:rPr lang="it-IT" sz="1800" b="1" dirty="0" smtClean="0"/>
              <a:t>quantum</a:t>
            </a:r>
            <a:r>
              <a:rPr lang="it-IT" sz="1800" dirty="0" smtClean="0"/>
              <a:t> machine </a:t>
            </a:r>
            <a:r>
              <a:rPr lang="it-IT" sz="1800" dirty="0" err="1" smtClean="0"/>
              <a:t>learning</a:t>
            </a:r>
            <a:endParaRPr lang="it-IT" sz="1800" dirty="0" smtClean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35" t="16012" r="18996" b="13175"/>
          <a:stretch/>
        </p:blipFill>
        <p:spPr>
          <a:xfrm>
            <a:off x="6126480" y="2858759"/>
            <a:ext cx="2461260" cy="1965960"/>
          </a:xfrm>
          <a:prstGeom prst="rect">
            <a:avLst/>
          </a:prstGeom>
        </p:spPr>
      </p:pic>
      <p:sp>
        <p:nvSpPr>
          <p:cNvPr id="5" name="CasellaDiTesto 4"/>
          <p:cNvSpPr txBox="1"/>
          <p:nvPr/>
        </p:nvSpPr>
        <p:spPr>
          <a:xfrm>
            <a:off x="216537" y="2481557"/>
            <a:ext cx="542587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800" b="1" dirty="0" smtClean="0"/>
              <a:t>Virtual reality </a:t>
            </a:r>
            <a:r>
              <a:rPr lang="en-GB" sz="1800" dirty="0"/>
              <a:t>application to facilitate </a:t>
            </a:r>
            <a:r>
              <a:rPr lang="en-GB" sz="1800" b="1" dirty="0"/>
              <a:t>user</a:t>
            </a:r>
            <a:r>
              <a:rPr lang="en-GB" sz="1800" dirty="0"/>
              <a:t> access to </a:t>
            </a:r>
            <a:r>
              <a:rPr lang="en-GB" sz="1800" dirty="0" smtClean="0"/>
              <a:t>data, like police officer</a:t>
            </a:r>
            <a:endParaRPr lang="en-GB" sz="1800" dirty="0"/>
          </a:p>
          <a:p>
            <a:endParaRPr lang="en-GB" dirty="0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4975" y="518969"/>
            <a:ext cx="2667408" cy="1500229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82157">
            <a:off x="7251635" y="1298448"/>
            <a:ext cx="1740621" cy="1230039"/>
          </a:xfrm>
          <a:prstGeom prst="rect">
            <a:avLst/>
          </a:prstGeom>
        </p:spPr>
      </p:pic>
      <p:sp>
        <p:nvSpPr>
          <p:cNvPr id="8" name="CasellaDiTesto 7"/>
          <p:cNvSpPr txBox="1"/>
          <p:nvPr/>
        </p:nvSpPr>
        <p:spPr>
          <a:xfrm>
            <a:off x="216536" y="3435396"/>
            <a:ext cx="5285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800" b="1" dirty="0" smtClean="0"/>
              <a:t>Large language model </a:t>
            </a:r>
            <a:r>
              <a:rPr lang="en-GB" sz="1800" dirty="0" smtClean="0"/>
              <a:t>to interpret data</a:t>
            </a:r>
            <a:endParaRPr lang="en-GB" sz="1800" dirty="0"/>
          </a:p>
          <a:p>
            <a:endParaRPr lang="en-GB" dirty="0"/>
          </a:p>
        </p:txBody>
      </p:sp>
      <p:sp>
        <p:nvSpPr>
          <p:cNvPr id="9" name="CasellaDiTesto 8"/>
          <p:cNvSpPr txBox="1"/>
          <p:nvPr/>
        </p:nvSpPr>
        <p:spPr>
          <a:xfrm>
            <a:off x="216537" y="4112237"/>
            <a:ext cx="56284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800" b="1" dirty="0" err="1" smtClean="0"/>
              <a:t>Grover</a:t>
            </a:r>
            <a:r>
              <a:rPr lang="it-IT" sz="1800" dirty="0" err="1" smtClean="0"/>
              <a:t>'s</a:t>
            </a:r>
            <a:r>
              <a:rPr lang="it-IT" sz="1800" dirty="0" smtClean="0"/>
              <a:t> </a:t>
            </a:r>
            <a:r>
              <a:rPr lang="it-IT" sz="1800" dirty="0" err="1" smtClean="0"/>
              <a:t>Algorithm</a:t>
            </a:r>
            <a:r>
              <a:rPr lang="it-IT" sz="1800" dirty="0" smtClean="0"/>
              <a:t> to </a:t>
            </a:r>
            <a:r>
              <a:rPr lang="it-IT" sz="1800" dirty="0" err="1" smtClean="0"/>
              <a:t>enhance</a:t>
            </a:r>
            <a:r>
              <a:rPr lang="it-IT" sz="1800" dirty="0" smtClean="0"/>
              <a:t> Q-</a:t>
            </a:r>
            <a:r>
              <a:rPr lang="it-IT" sz="1800" dirty="0" err="1" smtClean="0"/>
              <a:t>means</a:t>
            </a:r>
            <a:r>
              <a:rPr lang="it-IT" sz="1800" dirty="0" smtClean="0"/>
              <a:t> </a:t>
            </a:r>
            <a:r>
              <a:rPr lang="it-IT" sz="1800" dirty="0"/>
              <a:t>by </a:t>
            </a:r>
            <a:r>
              <a:rPr lang="it-IT" sz="1800" dirty="0" err="1"/>
              <a:t>accelerating</a:t>
            </a:r>
            <a:r>
              <a:rPr lang="it-IT" sz="1800" dirty="0"/>
              <a:t> </a:t>
            </a:r>
            <a:r>
              <a:rPr lang="it-IT" sz="1800" dirty="0" err="1"/>
              <a:t>centroid</a:t>
            </a:r>
            <a:r>
              <a:rPr lang="it-IT" sz="1800" dirty="0"/>
              <a:t> </a:t>
            </a:r>
            <a:r>
              <a:rPr lang="it-IT" sz="1800" dirty="0" err="1"/>
              <a:t>searches</a:t>
            </a:r>
            <a:r>
              <a:rPr lang="it-IT" sz="1800" dirty="0"/>
              <a:t> and </a:t>
            </a:r>
            <a:r>
              <a:rPr lang="it-IT" sz="1800" dirty="0" err="1"/>
              <a:t>convergence</a:t>
            </a:r>
            <a:r>
              <a:rPr lang="it-IT" sz="1800" dirty="0"/>
              <a:t> </a:t>
            </a:r>
            <a:r>
              <a:rPr lang="it-IT" sz="1800" dirty="0" err="1"/>
              <a:t>speed</a:t>
            </a:r>
            <a:r>
              <a:rPr lang="it-IT" sz="1800" dirty="0"/>
              <a:t> (</a:t>
            </a:r>
            <a:r>
              <a:rPr lang="it-IT" sz="1800" dirty="0" err="1"/>
              <a:t>using</a:t>
            </a:r>
            <a:r>
              <a:rPr lang="it-IT" sz="1800" dirty="0"/>
              <a:t> </a:t>
            </a:r>
            <a:r>
              <a:rPr lang="it-IT" sz="1800" b="1" dirty="0" err="1"/>
              <a:t>Qbraid's</a:t>
            </a:r>
            <a:r>
              <a:rPr lang="it-IT" sz="1800" dirty="0"/>
              <a:t> </a:t>
            </a:r>
            <a:r>
              <a:rPr lang="it-IT" sz="1800" b="1" dirty="0" err="1"/>
              <a:t>Nec</a:t>
            </a:r>
            <a:r>
              <a:rPr lang="it-IT" sz="1800" b="1" dirty="0"/>
              <a:t> </a:t>
            </a:r>
            <a:r>
              <a:rPr lang="it-IT" sz="1800" b="1" dirty="0" smtClean="0"/>
              <a:t>Machine</a:t>
            </a:r>
            <a:r>
              <a:rPr lang="it-IT" sz="1800" dirty="0" smtClean="0"/>
              <a:t>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9049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275897" y="132755"/>
            <a:ext cx="781969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800" b="1" dirty="0" err="1" smtClean="0">
                <a:solidFill>
                  <a:srgbClr val="ED6D52"/>
                </a:solidFill>
                <a:latin typeface="Bernard MT Condensed" panose="02050806060905020404" pitchFamily="18" charset="0"/>
              </a:rPr>
              <a:t>Thanks</a:t>
            </a:r>
            <a:r>
              <a:rPr lang="it-IT" sz="8800" b="1" dirty="0" smtClean="0">
                <a:solidFill>
                  <a:srgbClr val="ED6D52"/>
                </a:solidFill>
                <a:latin typeface="Bernard MT Condensed" panose="02050806060905020404" pitchFamily="18" charset="0"/>
              </a:rPr>
              <a:t> </a:t>
            </a:r>
          </a:p>
          <a:p>
            <a:pPr algn="ctr"/>
            <a:r>
              <a:rPr lang="it-IT" sz="8800" b="1" dirty="0" smtClean="0">
                <a:solidFill>
                  <a:srgbClr val="ED6D52"/>
                </a:solidFill>
                <a:latin typeface="Bernard MT Condensed" panose="02050806060905020404" pitchFamily="18" charset="0"/>
              </a:rPr>
              <a:t>for </a:t>
            </a:r>
            <a:r>
              <a:rPr lang="it-IT" sz="8800" b="1" dirty="0" err="1" smtClean="0">
                <a:solidFill>
                  <a:srgbClr val="ED6D52"/>
                </a:solidFill>
                <a:latin typeface="Bernard MT Condensed" panose="02050806060905020404" pitchFamily="18" charset="0"/>
              </a:rPr>
              <a:t>your</a:t>
            </a:r>
            <a:r>
              <a:rPr lang="it-IT" sz="8800" b="1" dirty="0" smtClean="0">
                <a:solidFill>
                  <a:srgbClr val="ED6D52"/>
                </a:solidFill>
                <a:latin typeface="Bernard MT Condensed" panose="02050806060905020404" pitchFamily="18" charset="0"/>
              </a:rPr>
              <a:t> </a:t>
            </a:r>
            <a:r>
              <a:rPr lang="it-IT" sz="8800" b="1" dirty="0" err="1" smtClean="0">
                <a:solidFill>
                  <a:srgbClr val="ED6D52"/>
                </a:solidFill>
                <a:latin typeface="Bernard MT Condensed" panose="02050806060905020404" pitchFamily="18" charset="0"/>
              </a:rPr>
              <a:t>attention</a:t>
            </a:r>
            <a:endParaRPr lang="en-GB" b="1" dirty="0">
              <a:solidFill>
                <a:srgbClr val="ED6D52"/>
              </a:solidFill>
              <a:latin typeface="Bernard MT Condensed" panose="02050806060905020404" pitchFamily="18" charset="0"/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131" y="3184634"/>
            <a:ext cx="4347420" cy="1958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399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243</Words>
  <Application>Microsoft Office PowerPoint</Application>
  <PresentationFormat>Presentazione su schermo (16:9)</PresentationFormat>
  <Paragraphs>28</Paragraphs>
  <Slides>9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7" baseType="lpstr">
      <vt:lpstr>Source Code Pro Medium</vt:lpstr>
      <vt:lpstr>Arabic Typesetting</vt:lpstr>
      <vt:lpstr>Arial Black</vt:lpstr>
      <vt:lpstr>Arial</vt:lpstr>
      <vt:lpstr>Bernard MT Condensed</vt:lpstr>
      <vt:lpstr>Wingdings</vt:lpstr>
      <vt:lpstr>Source Code Pro</vt:lpstr>
      <vt:lpstr>Simple Light</vt:lpstr>
      <vt:lpstr>Presentazione standard di PowerPoint</vt:lpstr>
      <vt:lpstr>Presentazione standard di PowerPoint</vt:lpstr>
      <vt:lpstr>IDEA Simulation Zone: Cagliari – 001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cp:lastModifiedBy>Beatrice Donelli</cp:lastModifiedBy>
  <cp:revision>18</cp:revision>
  <cp:lastPrinted>2024-10-25T09:16:25Z</cp:lastPrinted>
  <dcterms:modified xsi:type="dcterms:W3CDTF">2024-10-25T10:36:07Z</dcterms:modified>
</cp:coreProperties>
</file>